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5143500" type="screen16x9"/>
  <p:notesSz cx="6858000" cy="9144000"/>
  <p:embeddedFontLs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Lato Black" panose="020F0502020204030203" pitchFamily="34" charset="0"/>
      <p:bold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28A09-CDE0-41BC-B497-EAAFC0AE0E70}" v="802" dt="2023-02-17T14:49:17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17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e0c6e71b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e0c6e71b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fe0c6e71bd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fe0c6e71bd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fe0c6e71bd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fe0c6e71bd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000a3c86a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000a3c86a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fe0c6e71bd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fe0c6e71bd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000a3c86a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000a3c86a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fe0c6e71b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fe0c6e71bd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e0c6e71b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fe0c6e71b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e0c6e71b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fe0c6e71b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e0c6e71b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fe0c6e71b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fe0c6e71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fe0c6e71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e0c6e71b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fe0c6e71b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fe0c6e71b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fe0c6e71bd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e0c6e71bd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fe0c6e71bd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fe0c6e71bd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fe0c6e71bd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create.pl/rozwiazania/sklepy-internetowe/konfiguratory-produktow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slide" Target="slide12.xml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0eZfhwnXv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create.pl/rozwiazania/sklepy-internetowe/system-wm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92753" y="1989507"/>
            <a:ext cx="85206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dirty="0">
                <a:solidFill>
                  <a:srgbClr val="222C62"/>
                </a:solidFill>
                <a:latin typeface="Lato Black"/>
                <a:ea typeface="Lato Black"/>
                <a:cs typeface="Lato Black"/>
                <a:sym typeface="Lato Black"/>
              </a:rPr>
              <a:t>SKLEP INTERNETOWY</a:t>
            </a:r>
            <a:endParaRPr sz="3600" dirty="0">
              <a:solidFill>
                <a:srgbClr val="FF54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2137646" y="2631765"/>
            <a:ext cx="4630814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dirty="0">
                <a:solidFill>
                  <a:srgbClr val="222C62"/>
                </a:solidFill>
                <a:latin typeface="Lato Black"/>
                <a:ea typeface="Lato Black"/>
                <a:cs typeface="Lato Black"/>
                <a:sym typeface="Lato Black"/>
              </a:rPr>
              <a:t>ORAZ PLATFORMA B2B</a:t>
            </a:r>
            <a:r>
              <a:rPr lang="pl" sz="2400" dirty="0">
                <a:solidFill>
                  <a:srgbClr val="FF5400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  <a:endParaRPr sz="2400" dirty="0">
              <a:solidFill>
                <a:srgbClr val="FF54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57" name="Google Shape;57;p13"/>
          <p:cNvCxnSpPr/>
          <p:nvPr/>
        </p:nvCxnSpPr>
        <p:spPr>
          <a:xfrm rot="10800000">
            <a:off x="3319875" y="4417825"/>
            <a:ext cx="0" cy="501300"/>
          </a:xfrm>
          <a:prstGeom prst="straightConnector1">
            <a:avLst/>
          </a:prstGeom>
          <a:noFill/>
          <a:ln w="19050" cap="flat" cmpd="sng">
            <a:solidFill>
              <a:srgbClr val="FF54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8;p13"/>
          <p:cNvSpPr txBox="1"/>
          <p:nvPr/>
        </p:nvSpPr>
        <p:spPr>
          <a:xfrm>
            <a:off x="3460300" y="4468375"/>
            <a:ext cx="423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pl" b="1" dirty="0">
                <a:solidFill>
                  <a:srgbClr val="222C62"/>
                </a:solidFill>
                <a:latin typeface="Lato"/>
                <a:ea typeface="Lato"/>
                <a:cs typeface="Lato"/>
                <a:sym typeface="Lato"/>
              </a:rPr>
              <a:t>AGENCJA INTERAKTYWNA I SOFTWARE HOUSE</a:t>
            </a:r>
            <a:endParaRPr b="1" dirty="0">
              <a:solidFill>
                <a:srgbClr val="222C6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2500" y="4520950"/>
            <a:ext cx="1586350" cy="29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1078175" y="258825"/>
            <a:ext cx="670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pl" b="1">
                <a:solidFill>
                  <a:srgbClr val="222C62"/>
                </a:solidFill>
                <a:latin typeface="Lato"/>
                <a:ea typeface="Lato"/>
                <a:cs typeface="Lato"/>
                <a:sym typeface="Lato"/>
              </a:rPr>
              <a:t>AUTORSKIE ROZWIĄZANIA DEDYKOWANEGO OPROGRAMOWANIA</a:t>
            </a:r>
            <a:endParaRPr b="1">
              <a:solidFill>
                <a:srgbClr val="222C6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EF49FF5-D079-5ACB-6F83-70D1C626D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29" y="-2"/>
            <a:ext cx="4354271" cy="5143500"/>
          </a:xfrm>
          <a:prstGeom prst="rect">
            <a:avLst/>
          </a:prstGeom>
        </p:spPr>
      </p:pic>
      <p:sp>
        <p:nvSpPr>
          <p:cNvPr id="175" name="Google Shape;175;p22"/>
          <p:cNvSpPr txBox="1">
            <a:spLocks noGrp="1"/>
          </p:cNvSpPr>
          <p:nvPr>
            <p:ph type="ctrTitle" idx="4294967295"/>
          </p:nvPr>
        </p:nvSpPr>
        <p:spPr>
          <a:xfrm>
            <a:off x="455225" y="204300"/>
            <a:ext cx="81213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solidFill>
                  <a:srgbClr val="222C62"/>
                </a:solidFill>
                <a:latin typeface="Lato Black"/>
                <a:ea typeface="Lato Black"/>
                <a:cs typeface="Lato Black"/>
                <a:sym typeface="Lato Black"/>
              </a:rPr>
              <a:t>MULTISTORE</a:t>
            </a:r>
            <a:r>
              <a:rPr lang="pl" sz="3600">
                <a:solidFill>
                  <a:srgbClr val="FF5400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  <a:endParaRPr sz="3600">
              <a:solidFill>
                <a:srgbClr val="FF54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76" name="Google Shape;176;p22"/>
          <p:cNvCxnSpPr/>
          <p:nvPr/>
        </p:nvCxnSpPr>
        <p:spPr>
          <a:xfrm>
            <a:off x="573425" y="872400"/>
            <a:ext cx="1173600" cy="0"/>
          </a:xfrm>
          <a:prstGeom prst="straightConnector1">
            <a:avLst/>
          </a:prstGeom>
          <a:noFill/>
          <a:ln w="19050" cap="flat" cmpd="sng">
            <a:solidFill>
              <a:srgbClr val="FF54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" name="Google Shape;177;p22"/>
          <p:cNvSpPr txBox="1"/>
          <p:nvPr/>
        </p:nvSpPr>
        <p:spPr>
          <a:xfrm>
            <a:off x="455225" y="840478"/>
            <a:ext cx="375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pl" b="1" dirty="0">
                <a:solidFill>
                  <a:srgbClr val="222C6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JEDEN PANEL ADMINISTRACYJNY</a:t>
            </a:r>
            <a:endParaRPr b="1" dirty="0">
              <a:solidFill>
                <a:srgbClr val="222C6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455225" y="1581641"/>
            <a:ext cx="66846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MultiSklep czyli sieć sklepów umożliwia obsługę zamówień z wielu sklepów internetowych 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w jednym panelu administracyjnym.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 b="1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Pełna konfiguracja</a:t>
            </a:r>
            <a:endParaRPr sz="1200" b="1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Multisklep nie posiada ograniczeń, możemy definiować min.: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dowolna ilość szablonów graficznych,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dowolna ilość domen,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mogą posiadać różne domeny,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różne waluty i języki,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dowolne produkty i kategorie,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i wiele innych dopasowanych do wymagań klienta.</a:t>
            </a:r>
            <a:endParaRPr sz="1000" dirty="0">
              <a:solidFill>
                <a:srgbClr val="212529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573DA8C-687A-EB12-8CE1-15BEB31F5E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508" b="9345"/>
          <a:stretch/>
        </p:blipFill>
        <p:spPr>
          <a:xfrm>
            <a:off x="6501414" y="1345223"/>
            <a:ext cx="2642584" cy="3798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18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>
            <a:spLocks noGrp="1"/>
          </p:cNvSpPr>
          <p:nvPr>
            <p:ph type="body" idx="1"/>
          </p:nvPr>
        </p:nvSpPr>
        <p:spPr>
          <a:xfrm>
            <a:off x="311700" y="5269900"/>
            <a:ext cx="8520600" cy="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3"/>
              </a:rPr>
              <a:t>https://www.gocreate.pl/rozwiazania/sklepy-internetowe/konfiguratory-produktow</a:t>
            </a:r>
            <a:r>
              <a:rPr lang="pl"/>
              <a:t> </a:t>
            </a:r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ctrTitle" idx="4294967295"/>
          </p:nvPr>
        </p:nvSpPr>
        <p:spPr>
          <a:xfrm>
            <a:off x="455225" y="204300"/>
            <a:ext cx="81213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dirty="0">
                <a:solidFill>
                  <a:srgbClr val="222C62"/>
                </a:solidFill>
                <a:latin typeface="Lato Black"/>
                <a:ea typeface="Lato Black"/>
                <a:cs typeface="Lato Black"/>
                <a:sym typeface="Lato Black"/>
              </a:rPr>
              <a:t>KONFIGURATORY PRODUKTÓW</a:t>
            </a:r>
            <a:r>
              <a:rPr lang="pl" sz="3600" dirty="0">
                <a:solidFill>
                  <a:srgbClr val="FF5400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  <a:endParaRPr sz="3600" dirty="0">
              <a:solidFill>
                <a:srgbClr val="FF54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89" name="Google Shape;189;p23"/>
          <p:cNvCxnSpPr/>
          <p:nvPr/>
        </p:nvCxnSpPr>
        <p:spPr>
          <a:xfrm>
            <a:off x="573425" y="872400"/>
            <a:ext cx="1173600" cy="0"/>
          </a:xfrm>
          <a:prstGeom prst="straightConnector1">
            <a:avLst/>
          </a:prstGeom>
          <a:noFill/>
          <a:ln w="19050" cap="flat" cmpd="sng">
            <a:solidFill>
              <a:srgbClr val="FF54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23"/>
          <p:cNvSpPr txBox="1"/>
          <p:nvPr/>
        </p:nvSpPr>
        <p:spPr>
          <a:xfrm>
            <a:off x="455225" y="1579054"/>
            <a:ext cx="62769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dirty="0">
                <a:solidFill>
                  <a:srgbClr val="2125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Dedykowane rozwiązanie, które pozwala na oferowanie produktu konfigurowalnego </a:t>
            </a:r>
            <a:endParaRPr sz="1200" dirty="0">
              <a:solidFill>
                <a:srgbClr val="212529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dirty="0">
                <a:solidFill>
                  <a:srgbClr val="2125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z innych produktów(komponentów) wraz z wyliczaniem jego ceny.</a:t>
            </a:r>
            <a:endParaRPr sz="1200" dirty="0">
              <a:solidFill>
                <a:srgbClr val="212529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dirty="0">
                <a:solidFill>
                  <a:srgbClr val="2125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Konfigurator może pozwalać na zakupy zarówno dla klientów detalicznych jak i hurtowych. Dostęp może być publiczny lub ograniczony. Jest on połączony z systemem naszego oprogramowania.</a:t>
            </a:r>
            <a:endParaRPr sz="1200" dirty="0">
              <a:solidFill>
                <a:srgbClr val="212529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455225" y="3303750"/>
            <a:ext cx="53037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Dla producenta butów firmy </a:t>
            </a:r>
            <a:r>
              <a:rPr lang="pl" sz="1200" b="1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NAGABA</a:t>
            </a: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 wykonaliśmy konfigurator butów 3D. </a:t>
            </a:r>
            <a:endParaRPr dirty="0">
              <a:solidFill>
                <a:srgbClr val="212529"/>
              </a:solidFill>
            </a:endParaRPr>
          </a:p>
        </p:txBody>
      </p:sp>
      <p:pic>
        <p:nvPicPr>
          <p:cNvPr id="192" name="Google Shape;19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3963" y="951175"/>
            <a:ext cx="3520036" cy="421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4351" y="2566725"/>
            <a:ext cx="2099149" cy="198127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>
            <a:hlinkClick r:id="rId5" action="ppaction://hlinksldjump"/>
          </p:cNvPr>
          <p:cNvSpPr txBox="1"/>
          <p:nvPr/>
        </p:nvSpPr>
        <p:spPr>
          <a:xfrm>
            <a:off x="6345725" y="4609425"/>
            <a:ext cx="258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pl" b="1" dirty="0">
                <a:solidFill>
                  <a:srgbClr val="FF5400"/>
                </a:solidFill>
                <a:latin typeface="Lato"/>
                <a:ea typeface="Lato"/>
                <a:cs typeface="Lato"/>
                <a:sym typeface="Lato"/>
              </a:rPr>
              <a:t>Kliknij, aby wyświetlić film</a:t>
            </a:r>
            <a:endParaRPr b="1" dirty="0">
              <a:solidFill>
                <a:srgbClr val="FF54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7" name="Google Shape;197;p23"/>
          <p:cNvPicPr preferRelativeResize="0"/>
          <p:nvPr/>
        </p:nvPicPr>
        <p:blipFill rotWithShape="1">
          <a:blip r:embed="rId7">
            <a:alphaModFix/>
          </a:blip>
          <a:srcRect b="15973"/>
          <a:stretch/>
        </p:blipFill>
        <p:spPr>
          <a:xfrm>
            <a:off x="503200" y="2907989"/>
            <a:ext cx="1045400" cy="4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dk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4" descr="https://www.gocreate.pl/rozwiazania/sklepy-internetowe/konfiguratory-produktow" title="Konfigurator produktów, konfigurator obuwia dla sklepu internetoweg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3375B4B5-B8AD-2AAE-955E-CAA0E1022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538" y="752204"/>
            <a:ext cx="2901462" cy="4391296"/>
          </a:xfrm>
          <a:prstGeom prst="rect">
            <a:avLst/>
          </a:prstGeom>
        </p:spPr>
      </p:pic>
      <p:pic>
        <p:nvPicPr>
          <p:cNvPr id="6" name="Obraz 5" descr="Obraz zawierający tekst, sprzęt elektroniczny, komputer, ramka na zdjęcie&#10;&#10;Opis wygenerowany automatycznie">
            <a:extLst>
              <a:ext uri="{FF2B5EF4-FFF2-40B4-BE49-F238E27FC236}">
                <a16:creationId xmlns:a16="http://schemas.microsoft.com/office/drawing/2014/main" id="{461D493E-5BDF-3E5B-1BFE-AB367D03D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041" y="1930869"/>
            <a:ext cx="1012709" cy="1281762"/>
          </a:xfrm>
          <a:prstGeom prst="rect">
            <a:avLst/>
          </a:prstGeom>
        </p:spPr>
      </p:pic>
      <p:sp>
        <p:nvSpPr>
          <p:cNvPr id="216" name="Google Shape;216;p25"/>
          <p:cNvSpPr txBox="1"/>
          <p:nvPr/>
        </p:nvSpPr>
        <p:spPr>
          <a:xfrm>
            <a:off x="453250" y="2256337"/>
            <a:ext cx="6188101" cy="217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 b="1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Najważniejsze funkcjonalności systemu B2B firmy GOcreate:</a:t>
            </a:r>
            <a:endParaRPr sz="1200" b="1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dostępność platformy online 24h na dobę,  7 dni w tygodniu,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wygodną prezentację dostępności towaru (obejmującą stany magazynowe, 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terminy realizacji terminy dostawy),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automatyzację dokumentów handlowych i sprzedażowych,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odpowiednie polityki cenowe oraz kredyty kupieckie dla klientów,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wygodną wymianę informacji i dokumentów pomiędzy kontrahentami,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oraz inne możliwości dopasowane do wymagań i branży klienta.</a:t>
            </a:r>
            <a:endParaRPr dirty="0">
              <a:solidFill>
                <a:srgbClr val="212529"/>
              </a:solidFill>
            </a:endParaRPr>
          </a:p>
        </p:txBody>
      </p:sp>
      <p:sp>
        <p:nvSpPr>
          <p:cNvPr id="209" name="Google Shape;209;p25"/>
          <p:cNvSpPr txBox="1">
            <a:spLocks noGrp="1"/>
          </p:cNvSpPr>
          <p:nvPr>
            <p:ph type="ctrTitle" idx="4294967295"/>
          </p:nvPr>
        </p:nvSpPr>
        <p:spPr>
          <a:xfrm>
            <a:off x="455225" y="204300"/>
            <a:ext cx="81213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dirty="0">
                <a:solidFill>
                  <a:srgbClr val="222C62"/>
                </a:solidFill>
                <a:latin typeface="Lato Black"/>
                <a:ea typeface="Lato Black"/>
                <a:cs typeface="Lato Black"/>
                <a:sym typeface="Lato Black"/>
              </a:rPr>
              <a:t>PLATFORMA B2B</a:t>
            </a:r>
            <a:r>
              <a:rPr lang="pl" sz="3600" dirty="0">
                <a:solidFill>
                  <a:srgbClr val="FF5400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  <a:endParaRPr sz="3600" dirty="0">
              <a:solidFill>
                <a:srgbClr val="FF54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210" name="Google Shape;210;p25"/>
          <p:cNvCxnSpPr/>
          <p:nvPr/>
        </p:nvCxnSpPr>
        <p:spPr>
          <a:xfrm>
            <a:off x="573425" y="872400"/>
            <a:ext cx="1173600" cy="0"/>
          </a:xfrm>
          <a:prstGeom prst="straightConnector1">
            <a:avLst/>
          </a:prstGeom>
          <a:noFill/>
          <a:ln w="19050" cap="flat" cmpd="sng">
            <a:solidFill>
              <a:srgbClr val="FF54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" name="Google Shape;211;p25"/>
          <p:cNvSpPr txBox="1"/>
          <p:nvPr/>
        </p:nvSpPr>
        <p:spPr>
          <a:xfrm>
            <a:off x="455225" y="840478"/>
            <a:ext cx="375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pl" b="1" dirty="0">
                <a:solidFill>
                  <a:srgbClr val="222C6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DEDYKOWANE SYSTEMY B2B</a:t>
            </a:r>
            <a:endParaRPr b="1" dirty="0">
              <a:solidFill>
                <a:srgbClr val="222C6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455225" y="1571684"/>
            <a:ext cx="7699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Nasze autorskie rozwiązanie usprawniaja i automatyzuje procesy biznesowe,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komunikację oraz wymianę Twoich danych.</a:t>
            </a:r>
            <a:endParaRPr dirty="0">
              <a:solidFill>
                <a:srgbClr val="212529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20AF6C9-E8A6-6812-A111-EA5CB0F6D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868" y="2728102"/>
            <a:ext cx="102164" cy="12259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B3222B9-93F7-C6C7-6AB7-CF3C883623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66679">
            <a:off x="7239364" y="2408644"/>
            <a:ext cx="980423" cy="69265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71E0B34-55E3-3311-7885-97DECD9101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6936" y="1405125"/>
            <a:ext cx="2025414" cy="3738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>
            <a:spLocks noGrp="1"/>
          </p:cNvSpPr>
          <p:nvPr>
            <p:ph type="ctrTitle" idx="4294967295"/>
          </p:nvPr>
        </p:nvSpPr>
        <p:spPr>
          <a:xfrm>
            <a:off x="455225" y="204300"/>
            <a:ext cx="81213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dirty="0">
                <a:solidFill>
                  <a:srgbClr val="222C62"/>
                </a:solidFill>
                <a:latin typeface="Lato Black"/>
                <a:ea typeface="Lato Black"/>
                <a:cs typeface="Lato Black"/>
                <a:sym typeface="Lato Black"/>
              </a:rPr>
              <a:t>PLATFORMA B2B</a:t>
            </a:r>
            <a:r>
              <a:rPr lang="pl" sz="3600" dirty="0">
                <a:solidFill>
                  <a:srgbClr val="FF5400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  <a:endParaRPr sz="3600" dirty="0">
              <a:solidFill>
                <a:srgbClr val="FF54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222" name="Google Shape;222;p26"/>
          <p:cNvCxnSpPr/>
          <p:nvPr/>
        </p:nvCxnSpPr>
        <p:spPr>
          <a:xfrm>
            <a:off x="573425" y="872400"/>
            <a:ext cx="1173600" cy="0"/>
          </a:xfrm>
          <a:prstGeom prst="straightConnector1">
            <a:avLst/>
          </a:prstGeom>
          <a:noFill/>
          <a:ln w="19050" cap="flat" cmpd="sng">
            <a:solidFill>
              <a:srgbClr val="FF54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" name="Google Shape;223;p26"/>
          <p:cNvSpPr txBox="1"/>
          <p:nvPr/>
        </p:nvSpPr>
        <p:spPr>
          <a:xfrm>
            <a:off x="993900" y="4363155"/>
            <a:ext cx="715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b="1" dirty="0">
                <a:solidFill>
                  <a:srgbClr val="FF5400"/>
                </a:solidFill>
                <a:latin typeface="Lato"/>
                <a:ea typeface="Lato"/>
                <a:cs typeface="Lato"/>
                <a:sym typeface="Lato"/>
              </a:rPr>
              <a:t>My dopasujemy nasze oprogramowanie do wymagań klienta oraz specyfiki jego branży!</a:t>
            </a:r>
            <a:endParaRPr sz="1200" b="1" dirty="0">
              <a:solidFill>
                <a:srgbClr val="FF54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>
            <a:extLst>
              <a:ext uri="{FF2B5EF4-FFF2-40B4-BE49-F238E27FC236}">
                <a16:creationId xmlns:a16="http://schemas.microsoft.com/office/drawing/2014/main" id="{6369CA99-7F18-A6C7-2173-B48FE57E1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2326"/>
            <a:ext cx="9144000" cy="3255537"/>
          </a:xfrm>
          <a:prstGeom prst="rect">
            <a:avLst/>
          </a:prstGeom>
        </p:spPr>
      </p:pic>
      <p:sp>
        <p:nvSpPr>
          <p:cNvPr id="231" name="Google Shape;231;p27"/>
          <p:cNvSpPr txBox="1">
            <a:spLocks noGrp="1"/>
          </p:cNvSpPr>
          <p:nvPr>
            <p:ph type="ctrTitle" idx="4294967295"/>
          </p:nvPr>
        </p:nvSpPr>
        <p:spPr>
          <a:xfrm>
            <a:off x="455225" y="289539"/>
            <a:ext cx="8121300" cy="5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dirty="0">
                <a:solidFill>
                  <a:srgbClr val="222C62"/>
                </a:solidFill>
                <a:latin typeface="Lato Black"/>
                <a:ea typeface="Lato Black"/>
                <a:cs typeface="Lato Black"/>
                <a:sym typeface="Lato Black"/>
              </a:rPr>
              <a:t>FUNKCJONALNOŚCI SKLEPU INTERNETOWEGO</a:t>
            </a:r>
            <a:r>
              <a:rPr lang="pl" sz="2400" dirty="0">
                <a:solidFill>
                  <a:srgbClr val="FF5400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  <a:endParaRPr sz="2400" dirty="0">
              <a:solidFill>
                <a:srgbClr val="FF54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232" name="Google Shape;232;p27"/>
          <p:cNvCxnSpPr/>
          <p:nvPr/>
        </p:nvCxnSpPr>
        <p:spPr>
          <a:xfrm>
            <a:off x="550718" y="825063"/>
            <a:ext cx="1173600" cy="0"/>
          </a:xfrm>
          <a:prstGeom prst="straightConnector1">
            <a:avLst/>
          </a:prstGeom>
          <a:noFill/>
          <a:ln w="19050" cap="flat" cmpd="sng">
            <a:solidFill>
              <a:srgbClr val="FF54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" name="Google Shape;233;p27"/>
          <p:cNvSpPr txBox="1"/>
          <p:nvPr/>
        </p:nvSpPr>
        <p:spPr>
          <a:xfrm>
            <a:off x="455225" y="825063"/>
            <a:ext cx="375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pl" b="1" dirty="0">
                <a:solidFill>
                  <a:srgbClr val="222C6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KILKA GŁÓWNYCH FUNKCJI</a:t>
            </a:r>
            <a:endParaRPr b="1" dirty="0">
              <a:solidFill>
                <a:srgbClr val="222C6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455225" y="1589302"/>
            <a:ext cx="7353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dirty="0">
                <a:solidFill>
                  <a:srgbClr val="2125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Projektujemy dedykowane sklepy internetowe, każdy sklep to setki funkcjonalności.</a:t>
            </a:r>
            <a:endParaRPr sz="1200" dirty="0">
              <a:solidFill>
                <a:srgbClr val="212529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dirty="0">
                <a:solidFill>
                  <a:srgbClr val="2125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Większość z nich  dopasowane są do każdego klienta indywidualnie. Realizacja każdego rozwiązania rozpoczyna się od analizy wymagań klienta i napisanie specyfikacji która jest podstawą do stworzenia specyfikacji systemu.</a:t>
            </a:r>
            <a:endParaRPr dirty="0">
              <a:solidFill>
                <a:srgbClr val="212529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7B6E58E-3E8C-92D1-1D97-83EB5D107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18" y="2914639"/>
            <a:ext cx="793908" cy="786200"/>
          </a:xfrm>
          <a:prstGeom prst="rect">
            <a:avLst/>
          </a:prstGeom>
        </p:spPr>
      </p:pic>
      <p:pic>
        <p:nvPicPr>
          <p:cNvPr id="8" name="Obraz 7" descr="Obraz zawierający tekst, znak, pomarańczowy&#10;&#10;Opis wygenerowany automatycznie">
            <a:extLst>
              <a:ext uri="{FF2B5EF4-FFF2-40B4-BE49-F238E27FC236}">
                <a16:creationId xmlns:a16="http://schemas.microsoft.com/office/drawing/2014/main" id="{0BF93479-703E-6E40-663E-D120D0E4E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6696" y="2905622"/>
            <a:ext cx="790446" cy="78125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F64B169-3AF9-4BCE-A71F-10AEB366D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373" y="3824351"/>
            <a:ext cx="790447" cy="78125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ECCC2C0-4C7A-67CE-E630-E8EA2EAB0E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9212" y="2893014"/>
            <a:ext cx="790447" cy="78277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ADA822D-A6CE-AA9F-55A3-DA3B7E50D0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2605" y="2905622"/>
            <a:ext cx="790448" cy="78277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C3654D66-8339-ABFD-856E-EE204CF9E4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5664" y="2893013"/>
            <a:ext cx="790448" cy="782774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86221650-AAF3-90FD-92BA-FF977A7A24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8516" y="2893013"/>
            <a:ext cx="790448" cy="781257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EC29723E-69DA-1277-29B7-1741DCD4C5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9499" y="2889978"/>
            <a:ext cx="791981" cy="784292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92A9C92F-C75B-6EF0-FD6D-617D0A0510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0280" y="3823593"/>
            <a:ext cx="790446" cy="782772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293779AD-EBDA-B301-7CCF-F93B2EFF28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8700" y="3793374"/>
            <a:ext cx="790446" cy="781255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8D45C942-49FD-C3E4-06FF-AA14E3F071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61291" y="3822836"/>
            <a:ext cx="790446" cy="782771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08C20365-A3A9-FD8D-1E06-AC6948B7313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76776" y="3822834"/>
            <a:ext cx="790448" cy="782774"/>
          </a:xfrm>
          <a:prstGeom prst="rect">
            <a:avLst/>
          </a:prstGeom>
        </p:spPr>
      </p:pic>
      <p:pic>
        <p:nvPicPr>
          <p:cNvPr id="32" name="Obraz 31" descr="Obraz zawierający tekst, znak, pomarańczowy&#10;&#10;Opis wygenerowany automatycznie">
            <a:extLst>
              <a:ext uri="{FF2B5EF4-FFF2-40B4-BE49-F238E27FC236}">
                <a16:creationId xmlns:a16="http://schemas.microsoft.com/office/drawing/2014/main" id="{87AE3F76-CFD5-8DB6-F91A-100AD78DFF5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18612" y="3836040"/>
            <a:ext cx="795046" cy="78732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3BA0231-66DF-245E-F101-523AEF8091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33535" y="3822833"/>
            <a:ext cx="790448" cy="782774"/>
          </a:xfrm>
          <a:prstGeom prst="rect">
            <a:avLst/>
          </a:prstGeom>
        </p:spPr>
      </p:pic>
      <p:pic>
        <p:nvPicPr>
          <p:cNvPr id="4" name="Obraz 3" descr="Obraz zawierający tekst, pomarańczowy, znak&#10;&#10;Opis wygenerowany automatycznie">
            <a:extLst>
              <a:ext uri="{FF2B5EF4-FFF2-40B4-BE49-F238E27FC236}">
                <a16:creationId xmlns:a16="http://schemas.microsoft.com/office/drawing/2014/main" id="{43BF7675-CF8B-2568-C21B-440CA77249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08225" y="2888556"/>
            <a:ext cx="799933" cy="792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ctrTitle" idx="4294967295"/>
          </p:nvPr>
        </p:nvSpPr>
        <p:spPr>
          <a:xfrm>
            <a:off x="455225" y="204300"/>
            <a:ext cx="37119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solidFill>
                  <a:srgbClr val="222C62"/>
                </a:solidFill>
                <a:latin typeface="Lato Black"/>
                <a:ea typeface="Lato Black"/>
                <a:cs typeface="Lato Black"/>
                <a:sym typeface="Lato Black"/>
              </a:rPr>
              <a:t>E-COMMERCE</a:t>
            </a:r>
            <a:r>
              <a:rPr lang="pl" sz="3600">
                <a:solidFill>
                  <a:srgbClr val="FF5400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  <a:endParaRPr sz="3600">
              <a:solidFill>
                <a:srgbClr val="FF54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67" name="Google Shape;67;p14"/>
          <p:cNvCxnSpPr/>
          <p:nvPr/>
        </p:nvCxnSpPr>
        <p:spPr>
          <a:xfrm>
            <a:off x="573425" y="872400"/>
            <a:ext cx="1173600" cy="0"/>
          </a:xfrm>
          <a:prstGeom prst="straightConnector1">
            <a:avLst/>
          </a:prstGeom>
          <a:noFill/>
          <a:ln w="19050" cap="flat" cmpd="sng">
            <a:solidFill>
              <a:srgbClr val="FF54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14"/>
          <p:cNvSpPr txBox="1"/>
          <p:nvPr/>
        </p:nvSpPr>
        <p:spPr>
          <a:xfrm>
            <a:off x="455225" y="841404"/>
            <a:ext cx="375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pl" b="1">
                <a:solidFill>
                  <a:srgbClr val="222C6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NA TYM ZNAMY SIĘ NAJLEPIEJ</a:t>
            </a:r>
            <a:endParaRPr b="1">
              <a:solidFill>
                <a:srgbClr val="222C6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55225" y="3727925"/>
            <a:ext cx="621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pl" b="1">
                <a:solidFill>
                  <a:srgbClr val="222C6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WYBRANI NASI KLIENCI:</a:t>
            </a:r>
            <a:endParaRPr b="1">
              <a:solidFill>
                <a:srgbClr val="222C6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7535073" y="764635"/>
            <a:ext cx="1330900" cy="11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l="12352" r="11722"/>
          <a:stretch/>
        </p:blipFill>
        <p:spPr>
          <a:xfrm>
            <a:off x="826533" y="4234849"/>
            <a:ext cx="793693" cy="58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8548" y="4234846"/>
            <a:ext cx="1045401" cy="58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7099" y="4234825"/>
            <a:ext cx="828853" cy="58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7">
            <a:alphaModFix/>
          </a:blip>
          <a:srcRect l="7683" r="8438"/>
          <a:stretch/>
        </p:blipFill>
        <p:spPr>
          <a:xfrm>
            <a:off x="4534275" y="4234849"/>
            <a:ext cx="876886" cy="5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8">
            <a:alphaModFix/>
          </a:blip>
          <a:srcRect l="27545" r="28917"/>
          <a:stretch/>
        </p:blipFill>
        <p:spPr>
          <a:xfrm>
            <a:off x="5747396" y="4234825"/>
            <a:ext cx="455149" cy="5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9">
            <a:alphaModFix/>
          </a:blip>
          <a:srcRect l="20712" r="19339"/>
          <a:stretch/>
        </p:blipFill>
        <p:spPr>
          <a:xfrm>
            <a:off x="6560867" y="4234825"/>
            <a:ext cx="626671" cy="5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10">
            <a:alphaModFix/>
          </a:blip>
          <a:srcRect l="11068" r="9641"/>
          <a:stretch/>
        </p:blipFill>
        <p:spPr>
          <a:xfrm>
            <a:off x="7545861" y="4234860"/>
            <a:ext cx="828860" cy="5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46108D99-E85D-B71C-5FA0-786BE43D84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2613" y="0"/>
            <a:ext cx="4451387" cy="2418900"/>
          </a:xfrm>
          <a:prstGeom prst="rect">
            <a:avLst/>
          </a:prstGeom>
        </p:spPr>
      </p:pic>
      <p:pic>
        <p:nvPicPr>
          <p:cNvPr id="19" name="Obraz 18" descr="Obraz zawierający tekst&#10;&#10;Opis wygenerowany automatycznie">
            <a:extLst>
              <a:ext uri="{FF2B5EF4-FFF2-40B4-BE49-F238E27FC236}">
                <a16:creationId xmlns:a16="http://schemas.microsoft.com/office/drawing/2014/main" id="{1676EC37-C1CF-6C7E-01BD-E5FF94735C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7762" y="253070"/>
            <a:ext cx="1917224" cy="270346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F98EAA68-762E-D232-7F0E-937A5BF2EE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9181" y="1045256"/>
            <a:ext cx="1489009" cy="1119088"/>
          </a:xfrm>
          <a:prstGeom prst="rect">
            <a:avLst/>
          </a:prstGeom>
        </p:spPr>
      </p:pic>
      <p:pic>
        <p:nvPicPr>
          <p:cNvPr id="23" name="Obraz 22" descr="Obraz zawierający tekst, urządzenie, wskaźnik&#10;&#10;Opis wygenerowany automatycznie">
            <a:extLst>
              <a:ext uri="{FF2B5EF4-FFF2-40B4-BE49-F238E27FC236}">
                <a16:creationId xmlns:a16="http://schemas.microsoft.com/office/drawing/2014/main" id="{3299D3C1-6944-B9FD-4DF2-D5CA519CAF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95934" y="177508"/>
            <a:ext cx="2052679" cy="539021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D8BB099F-EB9C-CFE6-1EE2-9ACE974C68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56939" y="255862"/>
            <a:ext cx="496678" cy="499238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16CAA556-37CE-08EE-350D-1C4354273B8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06995" y="572146"/>
            <a:ext cx="496678" cy="50216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4D2CB8FD-559B-C38E-42AF-CD79938D86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40761" y="1160231"/>
            <a:ext cx="496678" cy="50204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843F3C4-CA01-D57D-48C0-BC86E016F97F}"/>
              </a:ext>
            </a:extLst>
          </p:cNvPr>
          <p:cNvSpPr txBox="1"/>
          <p:nvPr/>
        </p:nvSpPr>
        <p:spPr>
          <a:xfrm>
            <a:off x="458528" y="1613019"/>
            <a:ext cx="5761146" cy="186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Firma </a:t>
            </a: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FF54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GOcreate</a:t>
            </a: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funkcjonuje</a:t>
            </a: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od 2007 roku. </a:t>
            </a:r>
            <a:endParaRPr lang="pl-PL" dirty="0">
              <a:solidFill>
                <a:srgbClr val="212529"/>
              </a:solidFill>
              <a:ea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Możemy poszczycić się ponad 15 letnim doświadczeniem na rynku</a:t>
            </a: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Tworzymy atrakcyjne i efektywne rozwiązania dzięki szczegółowej analizie potrzeb klientów.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Cenimy długofalową współpracę z naszymi klientami.</a:t>
            </a:r>
            <a:endParaRPr lang="pl-PL"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Stworzyliśmy autorskie oprogramowanie sprzedaży internetowej skierowanego dla grupy B2C oraz B2B, które ciągle jest ulepszane i rozwijane.</a:t>
            </a: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3743EF50-1F7A-00C3-6D82-956F986C7A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425" y="0"/>
            <a:ext cx="4814375" cy="5143500"/>
          </a:xfrm>
          <a:prstGeom prst="rect">
            <a:avLst/>
          </a:prstGeom>
        </p:spPr>
      </p:pic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0D7ACE1A-8307-EC26-982C-566A8841E6FB}"/>
              </a:ext>
            </a:extLst>
          </p:cNvPr>
          <p:cNvCxnSpPr/>
          <p:nvPr/>
        </p:nvCxnSpPr>
        <p:spPr>
          <a:xfrm flipV="1">
            <a:off x="8408020" y="1448574"/>
            <a:ext cx="0" cy="1440000"/>
          </a:xfrm>
          <a:prstGeom prst="line">
            <a:avLst/>
          </a:prstGeom>
          <a:ln w="50800">
            <a:solidFill>
              <a:srgbClr val="F25E28">
                <a:alpha val="9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Google Shape;93;p16"/>
          <p:cNvSpPr txBox="1">
            <a:spLocks noGrp="1"/>
          </p:cNvSpPr>
          <p:nvPr>
            <p:ph type="ctrTitle" idx="4294967295"/>
          </p:nvPr>
        </p:nvSpPr>
        <p:spPr>
          <a:xfrm>
            <a:off x="455225" y="222937"/>
            <a:ext cx="81915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solidFill>
                  <a:srgbClr val="222C62"/>
                </a:solidFill>
                <a:latin typeface="Lato Black"/>
                <a:ea typeface="Lato Black"/>
                <a:cs typeface="Lato Black"/>
                <a:sym typeface="Lato Black"/>
              </a:rPr>
              <a:t>INTEGRACJE SKLEPU INTERNETOWEGO</a:t>
            </a:r>
            <a:r>
              <a:rPr lang="pl" sz="3600">
                <a:solidFill>
                  <a:srgbClr val="FF5400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  <a:endParaRPr sz="3600">
              <a:solidFill>
                <a:srgbClr val="FF54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94" name="Google Shape;94;p16"/>
          <p:cNvCxnSpPr/>
          <p:nvPr/>
        </p:nvCxnSpPr>
        <p:spPr>
          <a:xfrm>
            <a:off x="573425" y="872400"/>
            <a:ext cx="1173600" cy="0"/>
          </a:xfrm>
          <a:prstGeom prst="straightConnector1">
            <a:avLst/>
          </a:prstGeom>
          <a:noFill/>
          <a:ln w="19050" cap="flat" cmpd="sng">
            <a:solidFill>
              <a:srgbClr val="FF54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16"/>
          <p:cNvSpPr txBox="1"/>
          <p:nvPr/>
        </p:nvSpPr>
        <p:spPr>
          <a:xfrm>
            <a:off x="455225" y="840478"/>
            <a:ext cx="375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pl" b="1" dirty="0">
                <a:solidFill>
                  <a:srgbClr val="222C6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ALLEGRO, HURTOWNIE I WIELE INNYCH</a:t>
            </a:r>
            <a:endParaRPr b="1" dirty="0">
              <a:solidFill>
                <a:srgbClr val="222C6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460068" y="1420419"/>
            <a:ext cx="6107100" cy="302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Jesteśmy w stanie zaoferować dowolną integrację:</a:t>
            </a:r>
          </a:p>
          <a:p>
            <a:pPr marL="457200" marR="0" lvl="0" indent="-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Integracje z firmami kurierskimi</a:t>
            </a:r>
          </a:p>
          <a:p>
            <a:pPr marL="457200" marR="0" lvl="0" indent="-3048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Integracja z hurtowniami</a:t>
            </a:r>
          </a:p>
          <a:p>
            <a:pPr marL="457200" marR="0" lvl="0" indent="-3048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Integracje z ERP</a:t>
            </a:r>
          </a:p>
          <a:p>
            <a:pPr marL="457200" marR="0" lvl="0" indent="-3048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Płatności elektroniczne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Integracja z Marketplace</a:t>
            </a:r>
          </a:p>
          <a:p>
            <a:pPr marL="457200" marR="0" lvl="0" indent="-3048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Integracja z </a:t>
            </a:r>
            <a:r>
              <a:rPr kumimoji="0" lang="pl-PL" sz="1200" b="1" i="0" u="none" strike="noStrike" kern="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BaseLinker</a:t>
            </a:r>
            <a:endParaRPr kumimoji="0" lang="pl-PL" sz="1200" b="1" i="0" u="none" strike="noStrike" kern="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Pozostałe integracje</a:t>
            </a: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142CDA2A-7D59-EA36-54EF-D7E0FC1FD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156" y="1191081"/>
            <a:ext cx="674851" cy="668102"/>
          </a:xfrm>
          <a:prstGeom prst="rect">
            <a:avLst/>
          </a:prstGeom>
        </p:spPr>
      </p:pic>
      <p:pic>
        <p:nvPicPr>
          <p:cNvPr id="27" name="Obraz 26" descr="Obraz zawierający tekst, znak&#10;&#10;Opis wygenerowany automatycznie">
            <a:extLst>
              <a:ext uri="{FF2B5EF4-FFF2-40B4-BE49-F238E27FC236}">
                <a16:creationId xmlns:a16="http://schemas.microsoft.com/office/drawing/2014/main" id="{36F8BFCE-42E9-FC8C-D970-70D75091F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734" y="1903648"/>
            <a:ext cx="674851" cy="668102"/>
          </a:xfrm>
          <a:prstGeom prst="rect">
            <a:avLst/>
          </a:prstGeom>
        </p:spPr>
      </p:pic>
      <p:pic>
        <p:nvPicPr>
          <p:cNvPr id="33" name="Obraz 32" descr="Obraz zawierający tekst, znak&#10;&#10;Opis wygenerowany automatycznie">
            <a:extLst>
              <a:ext uri="{FF2B5EF4-FFF2-40B4-BE49-F238E27FC236}">
                <a16:creationId xmlns:a16="http://schemas.microsoft.com/office/drawing/2014/main" id="{DB34D49E-8EA1-6B64-0AFC-D0F7BC109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3963" y="4324213"/>
            <a:ext cx="674852" cy="668104"/>
          </a:xfrm>
          <a:prstGeom prst="rect">
            <a:avLst/>
          </a:prstGeom>
        </p:spPr>
      </p:pic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58271FE8-2567-AAAC-43A1-2F649EACA677}"/>
              </a:ext>
            </a:extLst>
          </p:cNvPr>
          <p:cNvCxnSpPr>
            <a:cxnSpLocks/>
          </p:cNvCxnSpPr>
          <p:nvPr/>
        </p:nvCxnSpPr>
        <p:spPr>
          <a:xfrm flipH="1">
            <a:off x="6667560" y="3066519"/>
            <a:ext cx="1054290" cy="0"/>
          </a:xfrm>
          <a:prstGeom prst="line">
            <a:avLst/>
          </a:prstGeom>
          <a:ln w="50800">
            <a:solidFill>
              <a:srgbClr val="F25E28">
                <a:alpha val="9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Obraz 28" descr="Obraz zawierający tekst, znak&#10;&#10;Opis wygenerowany automatycznie">
            <a:extLst>
              <a:ext uri="{FF2B5EF4-FFF2-40B4-BE49-F238E27FC236}">
                <a16:creationId xmlns:a16="http://schemas.microsoft.com/office/drawing/2014/main" id="{F37F5524-DD50-4A57-E04F-9954026FB4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815" y="2732405"/>
            <a:ext cx="674852" cy="668103"/>
          </a:xfrm>
          <a:prstGeom prst="rect">
            <a:avLst/>
          </a:prstGeom>
        </p:spPr>
      </p:pic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53D5EBC1-1A70-D1CA-6257-D95BA305B5F5}"/>
              </a:ext>
            </a:extLst>
          </p:cNvPr>
          <p:cNvCxnSpPr>
            <a:cxnSpLocks/>
          </p:cNvCxnSpPr>
          <p:nvPr/>
        </p:nvCxnSpPr>
        <p:spPr>
          <a:xfrm flipH="1">
            <a:off x="7769007" y="1525132"/>
            <a:ext cx="387211" cy="0"/>
          </a:xfrm>
          <a:prstGeom prst="line">
            <a:avLst/>
          </a:prstGeom>
          <a:ln w="50800">
            <a:solidFill>
              <a:srgbClr val="F25E28">
                <a:alpha val="9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269D227C-A7B3-22EB-7E76-94F5FA1565A1}"/>
              </a:ext>
            </a:extLst>
          </p:cNvPr>
          <p:cNvCxnSpPr>
            <a:cxnSpLocks/>
          </p:cNvCxnSpPr>
          <p:nvPr/>
        </p:nvCxnSpPr>
        <p:spPr>
          <a:xfrm rot="5400000" flipH="1">
            <a:off x="7629073" y="2031096"/>
            <a:ext cx="1054290" cy="0"/>
          </a:xfrm>
          <a:prstGeom prst="line">
            <a:avLst/>
          </a:prstGeom>
          <a:ln w="50800">
            <a:solidFill>
              <a:srgbClr val="F25E28">
                <a:alpha val="9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>
            <a:extLst>
              <a:ext uri="{FF2B5EF4-FFF2-40B4-BE49-F238E27FC236}">
                <a16:creationId xmlns:a16="http://schemas.microsoft.com/office/drawing/2014/main" id="{8249F080-11AD-9A5F-C37E-0B6D8C1EC400}"/>
              </a:ext>
            </a:extLst>
          </p:cNvPr>
          <p:cNvCxnSpPr>
            <a:cxnSpLocks/>
          </p:cNvCxnSpPr>
          <p:nvPr/>
        </p:nvCxnSpPr>
        <p:spPr>
          <a:xfrm flipH="1">
            <a:off x="7243769" y="2248335"/>
            <a:ext cx="643619" cy="0"/>
          </a:xfrm>
          <a:prstGeom prst="line">
            <a:avLst/>
          </a:prstGeom>
          <a:ln w="50800">
            <a:solidFill>
              <a:srgbClr val="F25E28">
                <a:alpha val="9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2EE908E3-A94F-9E4C-A859-C01E0A0A0B3E}"/>
              </a:ext>
            </a:extLst>
          </p:cNvPr>
          <p:cNvCxnSpPr>
            <a:cxnSpLocks/>
          </p:cNvCxnSpPr>
          <p:nvPr/>
        </p:nvCxnSpPr>
        <p:spPr>
          <a:xfrm flipV="1">
            <a:off x="7887388" y="2224170"/>
            <a:ext cx="0" cy="527145"/>
          </a:xfrm>
          <a:prstGeom prst="line">
            <a:avLst/>
          </a:prstGeom>
          <a:ln w="50800">
            <a:solidFill>
              <a:srgbClr val="F25E28">
                <a:alpha val="9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E7BA3FFC-C86A-C4D1-4C3C-7A01777F0973}"/>
              </a:ext>
            </a:extLst>
          </p:cNvPr>
          <p:cNvCxnSpPr>
            <a:cxnSpLocks/>
          </p:cNvCxnSpPr>
          <p:nvPr/>
        </p:nvCxnSpPr>
        <p:spPr>
          <a:xfrm flipH="1" flipV="1">
            <a:off x="6024847" y="4658265"/>
            <a:ext cx="2400629" cy="23855"/>
          </a:xfrm>
          <a:prstGeom prst="line">
            <a:avLst/>
          </a:prstGeom>
          <a:ln w="50800">
            <a:solidFill>
              <a:srgbClr val="F25E28">
                <a:alpha val="9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ADEB2489-79A8-0EB3-35F2-B7B43D82A496}"/>
              </a:ext>
            </a:extLst>
          </p:cNvPr>
          <p:cNvCxnSpPr>
            <a:cxnSpLocks/>
          </p:cNvCxnSpPr>
          <p:nvPr/>
        </p:nvCxnSpPr>
        <p:spPr>
          <a:xfrm rot="5400000" flipH="1">
            <a:off x="7890448" y="4178624"/>
            <a:ext cx="1054290" cy="0"/>
          </a:xfrm>
          <a:prstGeom prst="line">
            <a:avLst/>
          </a:prstGeom>
          <a:ln w="50800">
            <a:solidFill>
              <a:srgbClr val="F25E28">
                <a:alpha val="9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>
            <a:extLst>
              <a:ext uri="{FF2B5EF4-FFF2-40B4-BE49-F238E27FC236}">
                <a16:creationId xmlns:a16="http://schemas.microsoft.com/office/drawing/2014/main" id="{E779DBD5-0EFB-79ED-1CC0-EF6EF08042A7}"/>
              </a:ext>
            </a:extLst>
          </p:cNvPr>
          <p:cNvCxnSpPr>
            <a:cxnSpLocks/>
          </p:cNvCxnSpPr>
          <p:nvPr/>
        </p:nvCxnSpPr>
        <p:spPr>
          <a:xfrm flipH="1">
            <a:off x="6837797" y="4052084"/>
            <a:ext cx="1318421" cy="0"/>
          </a:xfrm>
          <a:prstGeom prst="line">
            <a:avLst/>
          </a:prstGeom>
          <a:ln w="50800">
            <a:solidFill>
              <a:srgbClr val="F25E28">
                <a:alpha val="9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59">
            <a:extLst>
              <a:ext uri="{FF2B5EF4-FFF2-40B4-BE49-F238E27FC236}">
                <a16:creationId xmlns:a16="http://schemas.microsoft.com/office/drawing/2014/main" id="{5AC38880-48FC-ED63-CE53-A2B072C24C05}"/>
              </a:ext>
            </a:extLst>
          </p:cNvPr>
          <p:cNvCxnSpPr>
            <a:cxnSpLocks/>
          </p:cNvCxnSpPr>
          <p:nvPr/>
        </p:nvCxnSpPr>
        <p:spPr>
          <a:xfrm flipV="1">
            <a:off x="8156218" y="3418154"/>
            <a:ext cx="0" cy="651576"/>
          </a:xfrm>
          <a:prstGeom prst="line">
            <a:avLst/>
          </a:prstGeom>
          <a:ln w="50800">
            <a:solidFill>
              <a:srgbClr val="F25E28">
                <a:alpha val="9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az 16">
            <a:extLst>
              <a:ext uri="{FF2B5EF4-FFF2-40B4-BE49-F238E27FC236}">
                <a16:creationId xmlns:a16="http://schemas.microsoft.com/office/drawing/2014/main" id="{3508659F-5635-34E4-FEB6-57A43DB953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0456" y="2412903"/>
            <a:ext cx="1309391" cy="1307109"/>
          </a:xfrm>
          <a:prstGeom prst="rect">
            <a:avLst/>
          </a:prstGeom>
        </p:spPr>
      </p:pic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02D6DF3A-6B31-5762-D3B9-1CBAA559979B}"/>
              </a:ext>
            </a:extLst>
          </p:cNvPr>
          <p:cNvCxnSpPr>
            <a:cxnSpLocks/>
            <a:endCxn id="17" idx="3"/>
          </p:cNvCxnSpPr>
          <p:nvPr/>
        </p:nvCxnSpPr>
        <p:spPr>
          <a:xfrm flipH="1">
            <a:off x="8889847" y="3061327"/>
            <a:ext cx="262036" cy="5131"/>
          </a:xfrm>
          <a:prstGeom prst="line">
            <a:avLst/>
          </a:prstGeom>
          <a:ln w="50800">
            <a:solidFill>
              <a:srgbClr val="F25E28">
                <a:alpha val="9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tekst, znak, pomarańczowy&#10;&#10;Opis wygenerowany automatycznie">
            <a:extLst>
              <a:ext uri="{FF2B5EF4-FFF2-40B4-BE49-F238E27FC236}">
                <a16:creationId xmlns:a16="http://schemas.microsoft.com/office/drawing/2014/main" id="{6B1E36D0-2513-C830-5317-9F0690F463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0594" y="822366"/>
            <a:ext cx="674851" cy="674851"/>
          </a:xfrm>
          <a:prstGeom prst="rect">
            <a:avLst/>
          </a:prstGeom>
        </p:spPr>
      </p:pic>
      <p:pic>
        <p:nvPicPr>
          <p:cNvPr id="8" name="Obraz 7" descr="Obraz zawierający tekst, znak, pomarańczowy&#10;&#10;Opis wygenerowany automatycznie">
            <a:extLst>
              <a:ext uri="{FF2B5EF4-FFF2-40B4-BE49-F238E27FC236}">
                <a16:creationId xmlns:a16="http://schemas.microsoft.com/office/drawing/2014/main" id="{F1049039-F7FF-1A92-69F7-5F61AFFB59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2303" y="3703187"/>
            <a:ext cx="674854" cy="668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>
            <a:extLst>
              <a:ext uri="{FF2B5EF4-FFF2-40B4-BE49-F238E27FC236}">
                <a16:creationId xmlns:a16="http://schemas.microsoft.com/office/drawing/2014/main" id="{F489CD1A-1723-7C34-E8F5-7707AE83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0"/>
            <a:ext cx="5238750" cy="51435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EDD89792-EFFC-AFEA-5AAC-F9C0C0C2F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235" y="1162086"/>
            <a:ext cx="2142302" cy="2819327"/>
          </a:xfrm>
          <a:prstGeom prst="rect">
            <a:avLst/>
          </a:prstGeom>
        </p:spPr>
      </p:pic>
      <p:sp>
        <p:nvSpPr>
          <p:cNvPr id="105" name="Google Shape;105;p17"/>
          <p:cNvSpPr txBox="1">
            <a:spLocks noGrp="1"/>
          </p:cNvSpPr>
          <p:nvPr>
            <p:ph type="ctrTitle"/>
          </p:nvPr>
        </p:nvSpPr>
        <p:spPr>
          <a:xfrm>
            <a:off x="455225" y="204300"/>
            <a:ext cx="37119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solidFill>
                  <a:srgbClr val="222C62"/>
                </a:solidFill>
                <a:latin typeface="Lato Black"/>
                <a:ea typeface="Lato Black"/>
                <a:cs typeface="Lato Black"/>
                <a:sym typeface="Lato Black"/>
              </a:rPr>
              <a:t>SYSTEMY ERP</a:t>
            </a:r>
            <a:r>
              <a:rPr lang="pl" sz="3600">
                <a:solidFill>
                  <a:srgbClr val="FF5400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  <a:endParaRPr sz="3600">
              <a:solidFill>
                <a:srgbClr val="FF54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06" name="Google Shape;106;p17"/>
          <p:cNvCxnSpPr/>
          <p:nvPr/>
        </p:nvCxnSpPr>
        <p:spPr>
          <a:xfrm>
            <a:off x="573425" y="872400"/>
            <a:ext cx="1173600" cy="0"/>
          </a:xfrm>
          <a:prstGeom prst="straightConnector1">
            <a:avLst/>
          </a:prstGeom>
          <a:noFill/>
          <a:ln w="19050" cap="flat" cmpd="sng">
            <a:solidFill>
              <a:srgbClr val="FF54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Google Shape;108;p17"/>
          <p:cNvSpPr txBox="1"/>
          <p:nvPr/>
        </p:nvSpPr>
        <p:spPr>
          <a:xfrm>
            <a:off x="455225" y="1579281"/>
            <a:ext cx="45441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b="1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Integracja oprogramowania sklepu internetowego </a:t>
            </a:r>
            <a:endParaRPr sz="1200" b="1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b="1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firmy </a:t>
            </a:r>
            <a:r>
              <a:rPr lang="pl" sz="1200" b="1" dirty="0">
                <a:solidFill>
                  <a:srgbClr val="FF5400"/>
                </a:solidFill>
                <a:latin typeface="Lato"/>
                <a:ea typeface="Lato"/>
                <a:cs typeface="Lato"/>
                <a:sym typeface="Lato"/>
              </a:rPr>
              <a:t>GOcreate </a:t>
            </a:r>
            <a:r>
              <a:rPr lang="pl" sz="1200" b="1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z programem magazynowo-księgowym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jest dokonywana w pełni zautomatyzowanym procesie, 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dzięki czemu nasi klienci oszczędzają niewiarygodną ilość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czasu i pieniędzy, unikają też wielu błędów i nieporozumień.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"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Nasz autorski moduł synchronizacji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jest zaawansowanym narzędziem, wspierającym wszystkie, najpopularniejsze programy magazynowo-księgowe.</a:t>
            </a: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455225" y="840478"/>
            <a:ext cx="375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pl" b="1" dirty="0">
                <a:solidFill>
                  <a:srgbClr val="222C6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PEŁNA SYNCHRONIZACJA</a:t>
            </a:r>
            <a:endParaRPr b="1" dirty="0">
              <a:solidFill>
                <a:srgbClr val="222C6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E7E52CEF-9472-9124-2606-33239FA90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4773" y="1110344"/>
            <a:ext cx="2142302" cy="2819327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4A58A151-7BC6-7609-D5CB-D60986776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9595" y="3771215"/>
            <a:ext cx="886141" cy="261941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7D82D02-8479-1A6C-A539-827EEF1131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5145" y="3891708"/>
            <a:ext cx="931041" cy="954552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214B57DA-B533-E477-69A2-15B7216415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3178" y="4011884"/>
            <a:ext cx="879288" cy="870223"/>
          </a:xfrm>
          <a:prstGeom prst="rect">
            <a:avLst/>
          </a:prstGeom>
        </p:spPr>
      </p:pic>
      <p:pic>
        <p:nvPicPr>
          <p:cNvPr id="35" name="Obraz 34" descr="Obraz zawierający tekst&#10;&#10;Opis wygenerowany automatycznie">
            <a:extLst>
              <a:ext uri="{FF2B5EF4-FFF2-40B4-BE49-F238E27FC236}">
                <a16:creationId xmlns:a16="http://schemas.microsoft.com/office/drawing/2014/main" id="{47219F64-3546-31CD-0C14-7EC46AC766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2388" y="1563367"/>
            <a:ext cx="2025205" cy="959573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9D8973A0-36CB-A6A3-2BDC-E7A2E2FFFB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7439" y="2600952"/>
            <a:ext cx="2020154" cy="959573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B322D486-E37A-52A0-FDE7-65A1F840DD8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6206"/>
          <a:stretch/>
        </p:blipFill>
        <p:spPr>
          <a:xfrm>
            <a:off x="4718921" y="2988522"/>
            <a:ext cx="2242688" cy="2154977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A0EABD56-B1CA-D5DA-BE72-5FFB73857AFA}"/>
              </a:ext>
            </a:extLst>
          </p:cNvPr>
          <p:cNvGrpSpPr/>
          <p:nvPr/>
        </p:nvGrpSpPr>
        <p:grpSpPr>
          <a:xfrm>
            <a:off x="573425" y="4567382"/>
            <a:ext cx="3088750" cy="222285"/>
            <a:chOff x="573425" y="4567382"/>
            <a:chExt cx="3088750" cy="222285"/>
          </a:xfrm>
        </p:grpSpPr>
        <p:pic>
          <p:nvPicPr>
            <p:cNvPr id="112" name="Google Shape;112;p17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73425" y="4607224"/>
              <a:ext cx="838850" cy="14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7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1653324" y="4567382"/>
              <a:ext cx="838850" cy="2222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Obraz 3" descr="Obraz zawierający tekst, clipart&#10;&#10;Opis wygenerowany automatycznie">
              <a:extLst>
                <a:ext uri="{FF2B5EF4-FFF2-40B4-BE49-F238E27FC236}">
                  <a16:creationId xmlns:a16="http://schemas.microsoft.com/office/drawing/2014/main" id="{BD640545-0877-F83A-0665-C7BA9C1927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t="17296" b="15148"/>
            <a:stretch/>
          </p:blipFill>
          <p:spPr>
            <a:xfrm>
              <a:off x="2595348" y="4584711"/>
              <a:ext cx="1066827" cy="19609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58025E-6 L 0.00729 -0.01728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00" y="-864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311700" y="5217650"/>
            <a:ext cx="8520600" cy="4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3"/>
              </a:rPr>
              <a:t>https://www.gocreate.pl/rozwiazania/sklepy-internetowe/system-wms</a:t>
            </a:r>
            <a:r>
              <a:rPr lang="pl"/>
              <a:t> 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ctrTitle" idx="4294967295"/>
          </p:nvPr>
        </p:nvSpPr>
        <p:spPr>
          <a:xfrm>
            <a:off x="455225" y="204300"/>
            <a:ext cx="37119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solidFill>
                  <a:srgbClr val="222C62"/>
                </a:solidFill>
                <a:latin typeface="Lato Black"/>
                <a:ea typeface="Lato Black"/>
                <a:cs typeface="Lato Black"/>
                <a:sym typeface="Lato Black"/>
              </a:rPr>
              <a:t>SYSTEM WMS</a:t>
            </a:r>
            <a:r>
              <a:rPr lang="pl" sz="3600">
                <a:solidFill>
                  <a:srgbClr val="FF5400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  <a:endParaRPr sz="3600">
              <a:solidFill>
                <a:srgbClr val="FF54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24" name="Google Shape;124;p18"/>
          <p:cNvCxnSpPr/>
          <p:nvPr/>
        </p:nvCxnSpPr>
        <p:spPr>
          <a:xfrm>
            <a:off x="573425" y="872400"/>
            <a:ext cx="1173600" cy="0"/>
          </a:xfrm>
          <a:prstGeom prst="straightConnector1">
            <a:avLst/>
          </a:prstGeom>
          <a:noFill/>
          <a:ln w="19050" cap="flat" cmpd="sng">
            <a:solidFill>
              <a:srgbClr val="FF54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18"/>
          <p:cNvSpPr txBox="1"/>
          <p:nvPr/>
        </p:nvSpPr>
        <p:spPr>
          <a:xfrm>
            <a:off x="455225" y="840478"/>
            <a:ext cx="535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pl" b="1" dirty="0">
                <a:solidFill>
                  <a:srgbClr val="222C6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ZARZĄDZANIE MAGAZYNEM</a:t>
            </a:r>
            <a:endParaRPr b="1" dirty="0">
              <a:solidFill>
                <a:srgbClr val="222C6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455225" y="1584101"/>
            <a:ext cx="43980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 dirty="0">
                <a:solidFill>
                  <a:srgbClr val="2125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Posiadamy własny autorski system zarządzania magazynem. </a:t>
            </a:r>
            <a:endParaRPr sz="1200" dirty="0">
              <a:solidFill>
                <a:srgbClr val="212529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 dirty="0">
                <a:solidFill>
                  <a:srgbClr val="2125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Jest to moduł służący do kompleksowego zarządzania ruchem produktów w magazynach połączonych ze sklepem internetowym. </a:t>
            </a:r>
            <a:endParaRPr sz="1200" dirty="0">
              <a:solidFill>
                <a:srgbClr val="212529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12529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b="1" dirty="0">
                <a:solidFill>
                  <a:srgbClr val="2125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Unikamy pomyłek i organizujemy czas pracownikom aby ich praca była jak najbardziej wydajna i optymalna. </a:t>
            </a:r>
            <a:endParaRPr sz="1200" b="1" dirty="0">
              <a:solidFill>
                <a:srgbClr val="212529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12529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dirty="0">
                <a:solidFill>
                  <a:srgbClr val="2125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Praca tych osób staje się jeszcze bardziej efektywna!</a:t>
            </a:r>
            <a:endParaRPr dirty="0">
              <a:solidFill>
                <a:srgbClr val="212529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6828C61-13BA-51B3-F9D1-87EA95F75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001" y="-385545"/>
            <a:ext cx="4397999" cy="552904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AA3C06A-309E-9D06-9152-C2B5E916C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225" y="2021904"/>
            <a:ext cx="4158080" cy="2627104"/>
          </a:xfrm>
          <a:prstGeom prst="rect">
            <a:avLst/>
          </a:prstGeom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EDFD25E8-4634-9A5D-A0C6-0315B16BD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1717" y="3239978"/>
            <a:ext cx="1997506" cy="1166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23457E-7 L -1.11111E-6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 descr="Obraz zawierający sylwetka, porcelana&#10;&#10;Opis wygenerowany automatycznie">
            <a:extLst>
              <a:ext uri="{FF2B5EF4-FFF2-40B4-BE49-F238E27FC236}">
                <a16:creationId xmlns:a16="http://schemas.microsoft.com/office/drawing/2014/main" id="{91896C0A-9551-9C6E-1C21-9C8334074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984" y="0"/>
            <a:ext cx="4197016" cy="5143500"/>
          </a:xfrm>
          <a:prstGeom prst="rect">
            <a:avLst/>
          </a:prstGeom>
        </p:spPr>
      </p:pic>
      <p:sp>
        <p:nvSpPr>
          <p:cNvPr id="136" name="Google Shape;136;p19"/>
          <p:cNvSpPr txBox="1">
            <a:spLocks noGrp="1"/>
          </p:cNvSpPr>
          <p:nvPr>
            <p:ph type="ctrTitle" idx="4294967295"/>
          </p:nvPr>
        </p:nvSpPr>
        <p:spPr>
          <a:xfrm>
            <a:off x="455225" y="204300"/>
            <a:ext cx="81213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dirty="0">
                <a:solidFill>
                  <a:srgbClr val="222C62"/>
                </a:solidFill>
                <a:latin typeface="Lato Black"/>
                <a:ea typeface="Lato Black"/>
                <a:cs typeface="Lato Black"/>
                <a:sym typeface="Lato Black"/>
              </a:rPr>
              <a:t>SPRZEDAŻ MIĘDZYNARODOWA</a:t>
            </a:r>
            <a:r>
              <a:rPr lang="pl" sz="3600" dirty="0">
                <a:solidFill>
                  <a:srgbClr val="FF5400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  <a:endParaRPr sz="3600" dirty="0">
              <a:solidFill>
                <a:srgbClr val="FF54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37" name="Google Shape;137;p19"/>
          <p:cNvCxnSpPr/>
          <p:nvPr/>
        </p:nvCxnSpPr>
        <p:spPr>
          <a:xfrm>
            <a:off x="573425" y="872400"/>
            <a:ext cx="1173600" cy="0"/>
          </a:xfrm>
          <a:prstGeom prst="straightConnector1">
            <a:avLst/>
          </a:prstGeom>
          <a:noFill/>
          <a:ln w="19050" cap="flat" cmpd="sng">
            <a:solidFill>
              <a:srgbClr val="FF54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55225" y="848227"/>
            <a:ext cx="375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pl" b="1" dirty="0">
                <a:solidFill>
                  <a:srgbClr val="222C6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DOWOLNA WALUTA, WIELE JĘZYKÓW</a:t>
            </a:r>
            <a:endParaRPr b="1" dirty="0">
              <a:solidFill>
                <a:srgbClr val="222C6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455225" y="1582655"/>
            <a:ext cx="5246100" cy="243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Nasz sklep internetowy pozwala na na prowadzenie sprzedaży w sklepach w dowolnej walucie i w wielu językach.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 b="1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Sprzedaż w różnych walutach odbywa się na dwóch zasadach:</a:t>
            </a:r>
            <a:endParaRPr sz="1200" b="1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aktualizacja ręczna - użytkownik sam zmienia kursy walut,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aktualizacja automatyczna - waluty same zmieniają kurs, który pobierany jest z Narodowego Banku Polskiego. 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Obecnie nasi klienci wysyłają towar do kilkudziesięciu państw na świecie, a ich sklepy dostępne są w kilkunastu językach oraz walutach.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EB0ED102-7A8F-443B-2C88-252B2A590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227" y="1543910"/>
            <a:ext cx="2807476" cy="280523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8BAFD0CF-2007-49FB-AE96-555C6C311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759" y="3078312"/>
            <a:ext cx="2380412" cy="1546155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4709BC98-9C87-811B-727C-ED7A1F0D7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8792" y="2884424"/>
            <a:ext cx="284128" cy="284128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5AEE724D-79A6-A9E7-C411-86DF001879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061" y="2584706"/>
            <a:ext cx="216731" cy="218279"/>
          </a:xfrm>
          <a:prstGeom prst="rect">
            <a:avLst/>
          </a:prstGeom>
        </p:spPr>
      </p:pic>
      <p:pic>
        <p:nvPicPr>
          <p:cNvPr id="30" name="Obraz 29" descr="Obraz zawierający tekst, clipart&#10;&#10;Opis wygenerowany automatycznie">
            <a:extLst>
              <a:ext uri="{FF2B5EF4-FFF2-40B4-BE49-F238E27FC236}">
                <a16:creationId xmlns:a16="http://schemas.microsoft.com/office/drawing/2014/main" id="{7FA8F4F5-DF9B-A49A-FC18-B84ECDB2AB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5882" y="2488978"/>
            <a:ext cx="175856" cy="175856"/>
          </a:xfrm>
          <a:prstGeom prst="rect">
            <a:avLst/>
          </a:prstGeom>
        </p:spPr>
      </p:pic>
      <p:sp>
        <p:nvSpPr>
          <p:cNvPr id="3" name="Trapez 2">
            <a:extLst>
              <a:ext uri="{FF2B5EF4-FFF2-40B4-BE49-F238E27FC236}">
                <a16:creationId xmlns:a16="http://schemas.microsoft.com/office/drawing/2014/main" id="{CE18A32F-0513-5EC3-4D7D-465FC6C9223C}"/>
              </a:ext>
            </a:extLst>
          </p:cNvPr>
          <p:cNvSpPr/>
          <p:nvPr/>
        </p:nvSpPr>
        <p:spPr>
          <a:xfrm rot="16200000">
            <a:off x="6376063" y="3519446"/>
            <a:ext cx="856881" cy="1122358"/>
          </a:xfrm>
          <a:prstGeom prst="trapezoid">
            <a:avLst/>
          </a:prstGeom>
          <a:solidFill>
            <a:schemeClr val="bg1">
              <a:lumMod val="9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rapez 3">
            <a:extLst>
              <a:ext uri="{FF2B5EF4-FFF2-40B4-BE49-F238E27FC236}">
                <a16:creationId xmlns:a16="http://schemas.microsoft.com/office/drawing/2014/main" id="{BE3FDF37-ACC0-B8E5-08B3-B647FCC98B60}"/>
              </a:ext>
            </a:extLst>
          </p:cNvPr>
          <p:cNvSpPr/>
          <p:nvPr/>
        </p:nvSpPr>
        <p:spPr>
          <a:xfrm rot="5400000">
            <a:off x="7492023" y="3525844"/>
            <a:ext cx="856880" cy="1109560"/>
          </a:xfrm>
          <a:prstGeom prst="trapezoid">
            <a:avLst/>
          </a:prstGeom>
          <a:solidFill>
            <a:schemeClr val="bg1">
              <a:lumMod val="9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xit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repeatCount="indefinite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ctrTitle" idx="4294967295"/>
          </p:nvPr>
        </p:nvSpPr>
        <p:spPr>
          <a:xfrm>
            <a:off x="455225" y="204300"/>
            <a:ext cx="81213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dirty="0">
                <a:solidFill>
                  <a:srgbClr val="222C62"/>
                </a:solidFill>
                <a:latin typeface="Lato Black"/>
                <a:ea typeface="Lato Black"/>
                <a:cs typeface="Lato Black"/>
                <a:sym typeface="Lato Black"/>
              </a:rPr>
              <a:t>SPRZEDAŻ I LOGISTYKA</a:t>
            </a:r>
            <a:r>
              <a:rPr lang="pl" sz="3600" dirty="0">
                <a:solidFill>
                  <a:srgbClr val="FF5400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  <a:endParaRPr sz="3600" dirty="0">
              <a:solidFill>
                <a:srgbClr val="FF54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50" name="Google Shape;150;p20"/>
          <p:cNvCxnSpPr/>
          <p:nvPr/>
        </p:nvCxnSpPr>
        <p:spPr>
          <a:xfrm>
            <a:off x="573425" y="872400"/>
            <a:ext cx="1173600" cy="0"/>
          </a:xfrm>
          <a:prstGeom prst="straightConnector1">
            <a:avLst/>
          </a:prstGeom>
          <a:noFill/>
          <a:ln w="19050" cap="flat" cmpd="sng">
            <a:solidFill>
              <a:srgbClr val="FF54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0"/>
          <p:cNvSpPr txBox="1"/>
          <p:nvPr/>
        </p:nvSpPr>
        <p:spPr>
          <a:xfrm>
            <a:off x="455225" y="840478"/>
            <a:ext cx="375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pl" b="1" dirty="0">
                <a:solidFill>
                  <a:srgbClr val="222C6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PEŁNA AUTOMATYZACJA</a:t>
            </a:r>
            <a:endParaRPr b="1" dirty="0">
              <a:solidFill>
                <a:srgbClr val="222C6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455225" y="1579349"/>
            <a:ext cx="50718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 b="1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Moduł reklamacji, wymian i zwrotów</a:t>
            </a:r>
            <a:endParaRPr sz="1200" b="1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Dodatek pozwalający na pełną automatyzację tych procesów w naszym oprogramowaniu sklepu internetowego.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 b="1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Jego główne cechy to:</a:t>
            </a:r>
            <a:endParaRPr sz="1200" b="1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 dirty="0">
                <a:latin typeface="Lato"/>
                <a:ea typeface="Lato"/>
                <a:cs typeface="Lato"/>
                <a:sym typeface="Lato"/>
              </a:rPr>
              <a:t> </a:t>
            </a: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Tworzenie zwrotów przez klienta i obsługę sklepu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Dokonywanie wymiany towaru do zrealizowanego zamówienia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Powiadomienia klienta i obsługę sklepu o wymianie towarów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400"/>
              </a:buClr>
              <a:buSzPts val="1200"/>
              <a:buFont typeface="Lato"/>
              <a:buChar char="➤"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Opcja przyjmowania i anulowania reklamacji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46897DA3-C0F4-0B62-63B3-D04DC12CF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008" y="0"/>
            <a:ext cx="3936397" cy="5143500"/>
          </a:xfrm>
          <a:prstGeom prst="rect">
            <a:avLst/>
          </a:prstGeom>
        </p:spPr>
      </p:pic>
      <p:pic>
        <p:nvPicPr>
          <p:cNvPr id="16" name="Obraz 15" descr="Obraz zawierający strzałka&#10;&#10;Opis wygenerowany automatycznie">
            <a:extLst>
              <a:ext uri="{FF2B5EF4-FFF2-40B4-BE49-F238E27FC236}">
                <a16:creationId xmlns:a16="http://schemas.microsoft.com/office/drawing/2014/main" id="{2E4B2C7B-36C6-EF67-34CB-B48055F46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127" y="3613482"/>
            <a:ext cx="468313" cy="321129"/>
          </a:xfrm>
          <a:prstGeom prst="rect">
            <a:avLst/>
          </a:prstGeom>
        </p:spPr>
      </p:pic>
      <p:pic>
        <p:nvPicPr>
          <p:cNvPr id="18" name="Obraz 17" descr="Obraz zawierający strzałka&#10;&#10;Opis wygenerowany automatycznie">
            <a:extLst>
              <a:ext uri="{FF2B5EF4-FFF2-40B4-BE49-F238E27FC236}">
                <a16:creationId xmlns:a16="http://schemas.microsoft.com/office/drawing/2014/main" id="{1539D319-F7D9-0D55-CF8B-2D1DB8804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208" y="3657705"/>
            <a:ext cx="468314" cy="321129"/>
          </a:xfrm>
          <a:prstGeom prst="rect">
            <a:avLst/>
          </a:prstGeom>
        </p:spPr>
      </p:pic>
      <p:pic>
        <p:nvPicPr>
          <p:cNvPr id="20" name="Obraz 19" descr="Obraz zawierający strzałka&#10;&#10;Opis wygenerowany automatycznie">
            <a:extLst>
              <a:ext uri="{FF2B5EF4-FFF2-40B4-BE49-F238E27FC236}">
                <a16:creationId xmlns:a16="http://schemas.microsoft.com/office/drawing/2014/main" id="{7444521C-D6EF-5E8B-B39C-B665BF6ED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080" y="2477599"/>
            <a:ext cx="508164" cy="340176"/>
          </a:xfrm>
          <a:prstGeom prst="rect">
            <a:avLst/>
          </a:prstGeom>
        </p:spPr>
      </p:pic>
      <p:pic>
        <p:nvPicPr>
          <p:cNvPr id="22" name="Obraz 21" descr="Obraz zawierający strzałka&#10;&#10;Opis wygenerowany automatycznie">
            <a:extLst>
              <a:ext uri="{FF2B5EF4-FFF2-40B4-BE49-F238E27FC236}">
                <a16:creationId xmlns:a16="http://schemas.microsoft.com/office/drawing/2014/main" id="{BBF17790-A36C-4BEB-8EE1-DB534D8AA5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40" y="2520666"/>
            <a:ext cx="508163" cy="340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84000" decel="2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024 -0.01081 L -4.44444E-6 -0.0003 " pathEditMode="fixed" rAng="0" ptsTypes="AA">
                                      <p:cBhvr>
                                        <p:cTn id="6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00" y="5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autoRev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-1.97531E-6 L 0.00712 -0.00895 " pathEditMode="fixed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-46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autoRev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69 -3.95062E-6 L -0.00903 0.01112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00" y="55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84000" decel="2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0.00092 L 0.00973 0.0108 " pathEditMode="fixed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00" y="4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>
            <a:extLst>
              <a:ext uri="{FF2B5EF4-FFF2-40B4-BE49-F238E27FC236}">
                <a16:creationId xmlns:a16="http://schemas.microsoft.com/office/drawing/2014/main" id="{7E027DD3-A968-19AE-4156-2421751E7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625" y="0"/>
            <a:ext cx="4085441" cy="5143500"/>
          </a:xfrm>
          <a:prstGeom prst="rect">
            <a:avLst/>
          </a:prstGeom>
        </p:spPr>
      </p:pic>
      <p:sp>
        <p:nvSpPr>
          <p:cNvPr id="162" name="Google Shape;162;p21"/>
          <p:cNvSpPr txBox="1">
            <a:spLocks noGrp="1"/>
          </p:cNvSpPr>
          <p:nvPr>
            <p:ph type="ctrTitle" idx="4294967295"/>
          </p:nvPr>
        </p:nvSpPr>
        <p:spPr>
          <a:xfrm>
            <a:off x="455225" y="204300"/>
            <a:ext cx="81213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solidFill>
                  <a:srgbClr val="222C62"/>
                </a:solidFill>
                <a:latin typeface="Lato Black"/>
                <a:ea typeface="Lato Black"/>
                <a:cs typeface="Lato Black"/>
                <a:sym typeface="Lato Black"/>
              </a:rPr>
              <a:t>OMNICHANNEL</a:t>
            </a:r>
            <a:r>
              <a:rPr lang="pl" sz="3600">
                <a:solidFill>
                  <a:srgbClr val="FF5400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  <a:endParaRPr sz="3600">
              <a:solidFill>
                <a:srgbClr val="FF54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63" name="Google Shape;163;p21"/>
          <p:cNvCxnSpPr/>
          <p:nvPr/>
        </p:nvCxnSpPr>
        <p:spPr>
          <a:xfrm>
            <a:off x="573425" y="872400"/>
            <a:ext cx="1173600" cy="0"/>
          </a:xfrm>
          <a:prstGeom prst="straightConnector1">
            <a:avLst/>
          </a:prstGeom>
          <a:noFill/>
          <a:ln w="19050" cap="flat" cmpd="sng">
            <a:solidFill>
              <a:srgbClr val="FF54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21"/>
          <p:cNvSpPr txBox="1"/>
          <p:nvPr/>
        </p:nvSpPr>
        <p:spPr>
          <a:xfrm>
            <a:off x="455225" y="840478"/>
            <a:ext cx="375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pl" b="1" dirty="0">
                <a:solidFill>
                  <a:srgbClr val="222C6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SPÓJNOŚĆ KOMUNIKACJI</a:t>
            </a:r>
            <a:endParaRPr b="1" dirty="0">
              <a:solidFill>
                <a:srgbClr val="222C6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455225" y="1593817"/>
            <a:ext cx="45162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b="1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Omnichannel </a:t>
            </a: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- jej głównym celem jest zapewnienie pełnej spójności komunikacji z klientem w każdym kanale sprzedaży online i offline. Proces jest ten o tyle ważny, ponieważ świat offline i online coraz bardziej przenikają się i klienci oczekują identyczny doznań niezależnie gdzie znajdują się.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dirty="0">
                <a:solidFill>
                  <a:srgbClr val="212529"/>
                </a:solidFill>
                <a:latin typeface="Lato"/>
                <a:ea typeface="Lato"/>
                <a:cs typeface="Lato"/>
                <a:sym typeface="Lato"/>
              </a:rPr>
              <a:t>Nasze rozwiązania działają o obszarze omnichannel od wielu lat przynosząc naszym klienta wymierne korzyści.</a:t>
            </a:r>
            <a:endParaRPr sz="1200" dirty="0">
              <a:solidFill>
                <a:srgbClr val="21252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51F40876-13E9-6CBA-D771-32F38BA52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62" y="1816784"/>
            <a:ext cx="2338691" cy="150993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AE9FBA3-D3FF-26C6-FD0E-59F859421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920" y="156922"/>
            <a:ext cx="762855" cy="76285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5BF74B0-F182-DA4F-F23F-E209AE189E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9420" y="315715"/>
            <a:ext cx="762855" cy="76098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A162353-ACBD-3E96-1529-21D1057B95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910" y="856894"/>
            <a:ext cx="760985" cy="760985"/>
          </a:xfrm>
          <a:prstGeom prst="rect">
            <a:avLst/>
          </a:prstGeom>
        </p:spPr>
      </p:pic>
      <p:pic>
        <p:nvPicPr>
          <p:cNvPr id="14" name="Obraz 13" descr="Obraz zawierający tekst, znak, pomarańczowy&#10;&#10;Opis wygenerowany automatycznie">
            <a:extLst>
              <a:ext uri="{FF2B5EF4-FFF2-40B4-BE49-F238E27FC236}">
                <a16:creationId xmlns:a16="http://schemas.microsoft.com/office/drawing/2014/main" id="{1F862B23-792D-DECD-ED91-6FED51A406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8206" y="1706004"/>
            <a:ext cx="760985" cy="760985"/>
          </a:xfrm>
          <a:prstGeom prst="rect">
            <a:avLst/>
          </a:prstGeom>
        </p:spPr>
      </p:pic>
      <p:pic>
        <p:nvPicPr>
          <p:cNvPr id="16" name="Obraz 15" descr="Obraz zawierający tekst, pomarańczowy&#10;&#10;Opis wygenerowany automatycznie">
            <a:extLst>
              <a:ext uri="{FF2B5EF4-FFF2-40B4-BE49-F238E27FC236}">
                <a16:creationId xmlns:a16="http://schemas.microsoft.com/office/drawing/2014/main" id="{FCE6E57D-F6BD-7834-79C8-35D8170042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1967" y="2700451"/>
            <a:ext cx="760985" cy="762855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3EE8444E-3684-EBF4-1BA9-8601D701B3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010" y="3593160"/>
            <a:ext cx="766885" cy="768769"/>
          </a:xfrm>
          <a:prstGeom prst="rect">
            <a:avLst/>
          </a:prstGeom>
        </p:spPr>
      </p:pic>
      <p:pic>
        <p:nvPicPr>
          <p:cNvPr id="20" name="Obraz 19" descr="Obraz zawierający tekst, znak, pomarańczowy&#10;&#10;Opis wygenerowany automatycznie">
            <a:extLst>
              <a:ext uri="{FF2B5EF4-FFF2-40B4-BE49-F238E27FC236}">
                <a16:creationId xmlns:a16="http://schemas.microsoft.com/office/drawing/2014/main" id="{134D9A90-6638-E2F6-AA1A-8CD593BDED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1568" y="4140629"/>
            <a:ext cx="768770" cy="768770"/>
          </a:xfrm>
          <a:prstGeom prst="rect">
            <a:avLst/>
          </a:prstGeom>
        </p:spPr>
      </p:pic>
      <p:pic>
        <p:nvPicPr>
          <p:cNvPr id="22" name="Obraz 21" descr="Obraz zawierający tekst, znak, pomarańczowy&#10;&#10;Opis wygenerowany automatycznie">
            <a:extLst>
              <a:ext uri="{FF2B5EF4-FFF2-40B4-BE49-F238E27FC236}">
                <a16:creationId xmlns:a16="http://schemas.microsoft.com/office/drawing/2014/main" id="{6CA78451-1457-3465-2845-79EA9AE35C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0005" y="4215738"/>
            <a:ext cx="768770" cy="768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42092357B25844AFB430798B257CCA" ma:contentTypeVersion="2" ma:contentTypeDescription="Utwórz nowy dokument." ma:contentTypeScope="" ma:versionID="76d458350fe0cc6ab68dcbba06477354">
  <xsd:schema xmlns:xsd="http://www.w3.org/2001/XMLSchema" xmlns:xs="http://www.w3.org/2001/XMLSchema" xmlns:p="http://schemas.microsoft.com/office/2006/metadata/properties" xmlns:ns3="819ac8ec-bbdf-4936-a1e0-9b1ba4fc89d3" targetNamespace="http://schemas.microsoft.com/office/2006/metadata/properties" ma:root="true" ma:fieldsID="6d48f65e1a15561af0acdada41ee3d32" ns3:_="">
    <xsd:import namespace="819ac8ec-bbdf-4936-a1e0-9b1ba4fc89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ac8ec-bbdf-4936-a1e0-9b1ba4fc89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A0397B-9560-422C-BAAE-EB4DE72DFB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9ac8ec-bbdf-4936-a1e0-9b1ba4fc89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01E4B7-1586-477D-9254-4EA57D13B0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057EFA-B0C2-4E09-B7FB-14DE77F8606A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819ac8ec-bbdf-4936-a1e0-9b1ba4fc89d3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738</Words>
  <Application>Microsoft Office PowerPoint</Application>
  <PresentationFormat>Pokaz na ekranie (16:9)</PresentationFormat>
  <Paragraphs>106</Paragraphs>
  <Slides>15</Slides>
  <Notes>15</Notes>
  <HiddenSlides>1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Lato</vt:lpstr>
      <vt:lpstr>Lato Black</vt:lpstr>
      <vt:lpstr>Arial</vt:lpstr>
      <vt:lpstr>Simple Light</vt:lpstr>
      <vt:lpstr>SKLEP INTERNETOWY</vt:lpstr>
      <vt:lpstr>E-COMMERCE.</vt:lpstr>
      <vt:lpstr>Prezentacja programu PowerPoint</vt:lpstr>
      <vt:lpstr>INTEGRACJE SKLEPU INTERNETOWEGO.</vt:lpstr>
      <vt:lpstr>SYSTEMY ERP.</vt:lpstr>
      <vt:lpstr>SYSTEM WMS.</vt:lpstr>
      <vt:lpstr>SPRZEDAŻ MIĘDZYNARODOWA.</vt:lpstr>
      <vt:lpstr>SPRZEDAŻ I LOGISTYKA.</vt:lpstr>
      <vt:lpstr>OMNICHANNEL.</vt:lpstr>
      <vt:lpstr>MULTISTORE.</vt:lpstr>
      <vt:lpstr>KONFIGURATORY PRODUKTÓW.</vt:lpstr>
      <vt:lpstr>Prezentacja programu PowerPoint</vt:lpstr>
      <vt:lpstr>PLATFORMA B2B.</vt:lpstr>
      <vt:lpstr>PLATFORMA B2B.</vt:lpstr>
      <vt:lpstr>FUNKCJONALNOŚCI SKLEPU INTERNETOWEGO.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SKLEP INTERNETOWY</dc:title>
  <dc:creator>Lulu</dc:creator>
  <cp:lastModifiedBy>Luiza Drężek</cp:lastModifiedBy>
  <cp:revision>2</cp:revision>
  <dcterms:modified xsi:type="dcterms:W3CDTF">2023-02-17T15:35:58Z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0x010100EB42092357B25844AFB430798B257CCA</vt:lpwstr>
  </property>
</Properties>
</file>